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1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41" autoAdjust="0"/>
    <p:restoredTop sz="94660"/>
  </p:normalViewPr>
  <p:slideViewPr>
    <p:cSldViewPr snapToGrid="0">
      <p:cViewPr varScale="1">
        <p:scale>
          <a:sx n="82" d="100"/>
          <a:sy n="82" d="100"/>
        </p:scale>
        <p:origin x="120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60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30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315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1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508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9378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056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0263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174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</a:defRPr>
            </a:lvl1pPr>
          </a:lstStyle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937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6543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CC45C538-2DFE-4C7E-BF7E-8617A5DCC5D0}" type="datetimeFigureOut">
              <a:rPr lang="en-US" smtClean="0"/>
              <a:t>4/20/2019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+mj-lt"/>
              </a:defRPr>
            </a:lvl1pPr>
          </a:lstStyle>
          <a:p>
            <a:fld id="{F8FFDF4E-AD7A-428E-B9ED-7128C059D0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8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rrisgeospatial.com/docs/ChangeDetectionAnalysis.html#Computin" TargetMode="External"/><Relationship Id="rId2" Type="http://schemas.openxmlformats.org/officeDocument/2006/relationships/hyperlink" Target="https://www.harrisgeospatial.com/docs/subsetting.html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0">
            <a:extLst>
              <a:ext uri="{FF2B5EF4-FFF2-40B4-BE49-F238E27FC236}">
                <a16:creationId xmlns:a16="http://schemas.microsoft.com/office/drawing/2014/main" id="{1E8DBE92-2331-4285-8226-D398190D3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A8F05C-54DC-4585-9D98-99FF07283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66261" y="1067403"/>
            <a:ext cx="5830468" cy="4723194"/>
          </a:xfrm>
        </p:spPr>
        <p:txBody>
          <a:bodyPr anchor="ctr">
            <a:normAutofit/>
          </a:bodyPr>
          <a:lstStyle/>
          <a:p>
            <a:r>
              <a:rPr lang="en-US" sz="7200"/>
              <a:t>Detecting Land Cover Coastline Change in Cedar Key, Florida</a:t>
            </a:r>
            <a:endParaRPr lang="en-US" sz="7200" dirty="0"/>
          </a:p>
        </p:txBody>
      </p:sp>
      <p:sp>
        <p:nvSpPr>
          <p:cNvPr id="28" name="Rectangle 22">
            <a:extLst>
              <a:ext uri="{FF2B5EF4-FFF2-40B4-BE49-F238E27FC236}">
                <a16:creationId xmlns:a16="http://schemas.microsoft.com/office/drawing/2014/main" id="{AD6F6937-3B5A-4391-9F37-58A571B36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8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758E3C-CDC6-48A0-AF58-5DFDF57456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7490" y="1067403"/>
            <a:ext cx="2759857" cy="4723194"/>
          </a:xfrm>
        </p:spPr>
        <p:txBody>
          <a:bodyPr anchor="ctr">
            <a:normAutofit/>
          </a:bodyPr>
          <a:lstStyle/>
          <a:p>
            <a:r>
              <a:rPr lang="en-US" sz="2400">
                <a:solidFill>
                  <a:srgbClr val="FFFFFF"/>
                </a:solidFill>
              </a:rPr>
              <a:t>Melissa Moreno</a:t>
            </a:r>
          </a:p>
          <a:p>
            <a:r>
              <a:rPr lang="en-US" sz="2400">
                <a:solidFill>
                  <a:srgbClr val="FFFFFF"/>
                </a:solidFill>
              </a:rPr>
              <a:t>April 20, 2019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C962AC3C-FEB4-4C6A-8CA6-D570CD009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346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59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A8F32-01F6-4DB0-BC75-7B32EAAA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354612"/>
          </a:xfrm>
        </p:spPr>
        <p:txBody>
          <a:bodyPr/>
          <a:lstStyle/>
          <a:p>
            <a:r>
              <a:rPr lang="en-US" dirty="0"/>
              <a:t>Statement of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8346C-8A8A-463D-AAF7-5441AE5BE8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761999"/>
            <a:ext cx="6096000" cy="5427785"/>
          </a:xfrm>
        </p:spPr>
        <p:txBody>
          <a:bodyPr>
            <a:normAutofit/>
          </a:bodyPr>
          <a:lstStyle/>
          <a:p>
            <a:r>
              <a:rPr lang="en-US" dirty="0"/>
              <a:t>-  Big Bend coast is protected but shoreline lost is not being monitored</a:t>
            </a:r>
          </a:p>
          <a:p>
            <a:endParaRPr lang="en-US" dirty="0"/>
          </a:p>
          <a:p>
            <a:r>
              <a:rPr lang="en-US" dirty="0"/>
              <a:t>- Cited as an area to be conserved and investigated by the State of Florida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- Locals and agencies interested in changes to the area in the last few decades</a:t>
            </a:r>
          </a:p>
        </p:txBody>
      </p:sp>
    </p:spTree>
    <p:extLst>
      <p:ext uri="{BB962C8B-B14F-4D97-AF65-F5344CB8AC3E}">
        <p14:creationId xmlns:p14="http://schemas.microsoft.com/office/powerpoint/2010/main" val="1967890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D333CBE-B699-4E3B-9F45-C045F77343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36164B-ABBD-4E12-8F21-62B7BF044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504" y="770467"/>
            <a:ext cx="4205568" cy="131125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7200" kern="1200" spc="-12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Study Area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CA118C4-32A6-466D-8453-BA738103A0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2536" y="0"/>
            <a:ext cx="673946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4">
            <a:extLst>
              <a:ext uri="{FF2B5EF4-FFF2-40B4-BE49-F238E27FC236}">
                <a16:creationId xmlns:a16="http://schemas.microsoft.com/office/drawing/2014/main" id="{78FDA2BE-0167-42E6-AF6C-7165B874A36A}"/>
              </a:ext>
            </a:extLst>
          </p:cNvPr>
          <p:cNvPicPr>
            <a:picLocks noGrp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67" r="2" b="2"/>
          <a:stretch/>
        </p:blipFill>
        <p:spPr bwMode="auto">
          <a:xfrm>
            <a:off x="7026087" y="340379"/>
            <a:ext cx="3700527" cy="2590390"/>
          </a:xfrm>
          <a:prstGeom prst="rect">
            <a:avLst/>
          </a:prstGeom>
          <a:noFill/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282F10-44EB-4B47-BD3B-463026A539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7409" y="4458216"/>
            <a:ext cx="4371664" cy="1954306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Figure 1- Google map displaying Suwannee River basin in Georgia and Florida. The basin ends in the Suwannee Sound, (turquoise area). Provided by WWALS Watershed Coalition (Suwannee RIVERKEEPER®, http://wwals.net/2017/11/14/suwannee-river-basin-maps/#basingooglemap). The Suwannee River exits on the west coast of Florida (bolded pink line). Whole area (top), actual study area(bottom)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E02967E-BAE6-4499-BBC2-6F5D5841A6A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6088" y="3239309"/>
            <a:ext cx="3700526" cy="31732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39424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229AB-A2FF-4634-8481-96E314849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604" y="761999"/>
            <a:ext cx="3383280" cy="676918"/>
          </a:xfrm>
        </p:spPr>
        <p:txBody>
          <a:bodyPr/>
          <a:lstStyle/>
          <a:p>
            <a:r>
              <a:rPr lang="en-US" dirty="0"/>
              <a:t>Methods</a:t>
            </a:r>
            <a:br>
              <a:rPr lang="en-US" dirty="0"/>
            </a:br>
            <a:r>
              <a:rPr lang="en-US" dirty="0"/>
              <a:t>Using ENVI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65A96-70D3-4A40-8958-DF9276448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116" y="761999"/>
            <a:ext cx="6488884" cy="5714301"/>
          </a:xfrm>
        </p:spPr>
        <p:txBody>
          <a:bodyPr>
            <a:normAutofit fontScale="47500" lnSpcReduction="20000"/>
          </a:bodyPr>
          <a:lstStyle/>
          <a:p>
            <a:r>
              <a:rPr lang="en-US" dirty="0"/>
              <a:t>1. From the Toolbox, select </a:t>
            </a:r>
            <a:r>
              <a:rPr lang="en-US" b="1" dirty="0"/>
              <a:t>Change Detection &gt; Change Detection Statistics</a:t>
            </a:r>
            <a:r>
              <a:rPr lang="en-US" dirty="0"/>
              <a:t>.</a:t>
            </a:r>
          </a:p>
          <a:p>
            <a:r>
              <a:rPr lang="en-US" dirty="0"/>
              <a:t>The Select the ‘Initial State’ Image dialog appears.</a:t>
            </a:r>
          </a:p>
          <a:p>
            <a:r>
              <a:rPr lang="en-US" dirty="0"/>
              <a:t>2. Select a classification image representing the initial state and perform optional spatial </a:t>
            </a:r>
            <a:r>
              <a:rPr lang="en-US" dirty="0" err="1">
                <a:hlinkClick r:id="rId2"/>
              </a:rPr>
              <a:t>subsetting</a:t>
            </a:r>
            <a:r>
              <a:rPr lang="en-US" dirty="0"/>
              <a:t>, then click </a:t>
            </a:r>
            <a:r>
              <a:rPr lang="en-US" b="1" dirty="0"/>
              <a:t>OK</a:t>
            </a:r>
            <a:r>
              <a:rPr lang="en-US" dirty="0"/>
              <a:t>. The Select the ‘Final State’ Image dialog appears.</a:t>
            </a:r>
          </a:p>
          <a:p>
            <a:r>
              <a:rPr lang="en-US" dirty="0"/>
              <a:t>3. Select a classification image representing the final state and perform optional spatial </a:t>
            </a:r>
            <a:r>
              <a:rPr lang="en-US" dirty="0" err="1">
                <a:hlinkClick r:id="rId2"/>
              </a:rPr>
              <a:t>subsetting</a:t>
            </a:r>
            <a:r>
              <a:rPr lang="en-US" dirty="0"/>
              <a:t>, then click </a:t>
            </a:r>
            <a:r>
              <a:rPr lang="en-US" b="1" dirty="0"/>
              <a:t>OK</a:t>
            </a:r>
            <a:r>
              <a:rPr lang="en-US" dirty="0"/>
              <a:t>. The Define Equivalent Classes dialog appears.</a:t>
            </a:r>
          </a:p>
          <a:p>
            <a:r>
              <a:rPr lang="en-US" dirty="0"/>
              <a:t>4. Match the classes from the Initial and final state images by selecting the matching names in the two lists and clicking </a:t>
            </a:r>
            <a:r>
              <a:rPr lang="en-US" b="1" dirty="0"/>
              <a:t>Add Pair</a:t>
            </a:r>
            <a:r>
              <a:rPr lang="en-US" dirty="0"/>
              <a:t>.</a:t>
            </a:r>
          </a:p>
          <a:p>
            <a:r>
              <a:rPr lang="en-US" dirty="0"/>
              <a:t>Add only the classes you wish to include in the change detection analysis (you do not have to pair all classes). The class combinations are shown in a list at the bottom of the dialog. If the classes in each image have the same names, they are automatically paired.</a:t>
            </a:r>
          </a:p>
          <a:p>
            <a:r>
              <a:rPr lang="en-US" dirty="0"/>
              <a:t>5. Click </a:t>
            </a:r>
            <a:r>
              <a:rPr lang="en-US" b="1" dirty="0"/>
              <a:t>OK</a:t>
            </a:r>
            <a:r>
              <a:rPr lang="en-US" dirty="0"/>
              <a:t>. The Change Detection Statistics Output dialog appears.</a:t>
            </a:r>
          </a:p>
          <a:p>
            <a:r>
              <a:rPr lang="en-US" dirty="0"/>
              <a:t>6. Select the </a:t>
            </a:r>
            <a:r>
              <a:rPr lang="en-US" b="1" dirty="0"/>
              <a:t>Report Type</a:t>
            </a:r>
            <a:r>
              <a:rPr lang="en-US" dirty="0"/>
              <a:t>. You may choose any combination of </a:t>
            </a:r>
            <a:r>
              <a:rPr lang="en-US" b="1" dirty="0"/>
              <a:t>Pixels</a:t>
            </a:r>
            <a:r>
              <a:rPr lang="en-US" dirty="0"/>
              <a:t>, </a:t>
            </a:r>
            <a:r>
              <a:rPr lang="en-US" b="1" dirty="0"/>
              <a:t>Percent</a:t>
            </a:r>
            <a:r>
              <a:rPr lang="en-US" dirty="0"/>
              <a:t>, and </a:t>
            </a:r>
            <a:r>
              <a:rPr lang="en-US" b="1" dirty="0"/>
              <a:t>Area</a:t>
            </a:r>
            <a:r>
              <a:rPr lang="en-US" dirty="0"/>
              <a:t>.</a:t>
            </a:r>
          </a:p>
          <a:p>
            <a:r>
              <a:rPr lang="en-US" dirty="0"/>
              <a:t>7. Click the </a:t>
            </a:r>
            <a:r>
              <a:rPr lang="en-US" b="1" dirty="0"/>
              <a:t>Output Classification Mask Images?</a:t>
            </a:r>
            <a:r>
              <a:rPr lang="en-US" dirty="0"/>
              <a:t> toggle button to specify whether or not to create class masks.</a:t>
            </a:r>
          </a:p>
          <a:p>
            <a:r>
              <a:rPr lang="en-US" dirty="0"/>
              <a:t>8. If the </a:t>
            </a:r>
            <a:r>
              <a:rPr lang="en-US" b="1" dirty="0"/>
              <a:t>Output Classification Mask Images?</a:t>
            </a:r>
            <a:r>
              <a:rPr lang="en-US" dirty="0"/>
              <a:t> toggle button is </a:t>
            </a:r>
            <a:r>
              <a:rPr lang="en-US" b="1" dirty="0"/>
              <a:t>Yes</a:t>
            </a:r>
            <a:r>
              <a:rPr lang="en-US" dirty="0"/>
              <a:t>, select output to </a:t>
            </a:r>
            <a:r>
              <a:rPr lang="en-US" b="1" dirty="0"/>
              <a:t>File</a:t>
            </a:r>
            <a:r>
              <a:rPr lang="en-US" dirty="0"/>
              <a:t> or </a:t>
            </a:r>
            <a:r>
              <a:rPr lang="en-US" b="1" dirty="0"/>
              <a:t>Memory</a:t>
            </a:r>
            <a:r>
              <a:rPr lang="en-US" dirty="0"/>
              <a:t>.</a:t>
            </a:r>
          </a:p>
          <a:p>
            <a:r>
              <a:rPr lang="en-US" dirty="0"/>
              <a:t>9. Click </a:t>
            </a:r>
            <a:r>
              <a:rPr lang="en-US" b="1" dirty="0"/>
              <a:t>OK</a:t>
            </a:r>
            <a:r>
              <a:rPr lang="en-US" dirty="0"/>
              <a:t>. If an Area Report was requested but the initial state image does not have pixel sizes defined, the Define Pixel Sizes for Area Statistics dialog displays.</a:t>
            </a:r>
          </a:p>
          <a:p>
            <a:r>
              <a:rPr lang="en-US" dirty="0"/>
              <a:t>10. Enter the pixel sizes.</a:t>
            </a:r>
          </a:p>
          <a:p>
            <a:r>
              <a:rPr lang="en-US" dirty="0"/>
              <a:t>11. Click </a:t>
            </a:r>
            <a:r>
              <a:rPr lang="en-US" b="1" dirty="0"/>
              <a:t>OK</a:t>
            </a:r>
            <a:r>
              <a:rPr lang="en-US" dirty="0"/>
              <a:t>. ENVI adds the resulting output to the Layer Manager and opens the statistics in the Change Detection Statistics window.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011EA4-E85A-497B-A7BD-AE3A8F4B72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999145" y="5171123"/>
            <a:ext cx="3398520" cy="1078675"/>
          </a:xfrm>
        </p:spPr>
        <p:txBody>
          <a:bodyPr/>
          <a:lstStyle/>
          <a:p>
            <a:r>
              <a:rPr lang="en-US" dirty="0">
                <a:hlinkClick r:id="rId3"/>
              </a:rPr>
              <a:t>https://www.harrisgeospatial.com/docs/ChangeDetectionAnalysis.html#Computin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265286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6CF46-3978-4831-AB38-94DDE1726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6229" y="542282"/>
            <a:ext cx="3383280" cy="676918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DC51E1-8EAD-459E-89BB-8754C3658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87171" y="1709305"/>
            <a:ext cx="3642338" cy="4606413"/>
          </a:xfrm>
        </p:spPr>
        <p:txBody>
          <a:bodyPr>
            <a:no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Increase (blue) and Decrease (red) in vegetation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Detectable differences in map for both increases and decreases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The differences are in clusters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Not near the shore, closer to towns and cities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D3D59D-F732-4B34-8BB1-77EB97222FF6}"/>
              </a:ext>
            </a:extLst>
          </p:cNvPr>
          <p:cNvPicPr/>
          <p:nvPr/>
        </p:nvPicPr>
        <p:blipFill rotWithShape="1">
          <a:blip r:embed="rId2"/>
          <a:srcRect r="50045"/>
          <a:stretch/>
        </p:blipFill>
        <p:spPr bwMode="auto">
          <a:xfrm>
            <a:off x="874619" y="761999"/>
            <a:ext cx="5742305" cy="416396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6BCBB10-B9E8-4204-99CF-840B9AF8CC87}"/>
              </a:ext>
            </a:extLst>
          </p:cNvPr>
          <p:cNvSpPr/>
          <p:nvPr/>
        </p:nvSpPr>
        <p:spPr>
          <a:xfrm>
            <a:off x="778212" y="523619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</a:rPr>
              <a:t>Band 3 Increase is blue, decrease is red, overlaid on the 2009 map (which is the latest image)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802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6CF46-3978-4831-AB38-94DDE1726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7863" y="561737"/>
            <a:ext cx="3383280" cy="676918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DC51E1-8EAD-459E-89BB-8754C36589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43416" y="1659263"/>
            <a:ext cx="3383280" cy="3922064"/>
          </a:xfrm>
        </p:spPr>
        <p:txBody>
          <a:bodyPr>
            <a:no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Decrease only analysis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All shoreline is affected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Biomass content has also changed around the shoreline and also near towns and cities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A lot of the area of the map band is affected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ED239B-806A-4C8A-B827-CAB5097000FC}"/>
              </a:ext>
            </a:extLst>
          </p:cNvPr>
          <p:cNvPicPr/>
          <p:nvPr/>
        </p:nvPicPr>
        <p:blipFill rotWithShape="1">
          <a:blip r:embed="rId2"/>
          <a:srcRect r="50568"/>
          <a:stretch/>
        </p:blipFill>
        <p:spPr bwMode="auto">
          <a:xfrm>
            <a:off x="547316" y="850700"/>
            <a:ext cx="6312901" cy="392206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312778E-53B1-417D-8031-82895F3ADE06}"/>
              </a:ext>
            </a:extLst>
          </p:cNvPr>
          <p:cNvSpPr/>
          <p:nvPr/>
        </p:nvSpPr>
        <p:spPr>
          <a:xfrm>
            <a:off x="547316" y="4934996"/>
            <a:ext cx="64468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“Decrease Only” in Band 4, same paraments as Band 3, overlaid on the 2009 map (which is the latest image)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553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852E1-E4C3-40F0-B820-FE9C8E19F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676918"/>
          </a:xfrm>
        </p:spPr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6F76F-9262-4B72-9EB6-603EA289B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762000"/>
            <a:ext cx="5673969" cy="538089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- Good first step of analyzing what has changed in the study area for my Master’s thesis</a:t>
            </a:r>
          </a:p>
          <a:p>
            <a:endParaRPr lang="en-US" dirty="0"/>
          </a:p>
          <a:p>
            <a:r>
              <a:rPr lang="en-US" dirty="0"/>
              <a:t>- Will require more imagery and data to have a clear understanding of coastline changes over the years</a:t>
            </a:r>
          </a:p>
        </p:txBody>
      </p:sp>
    </p:spTree>
    <p:extLst>
      <p:ext uri="{BB962C8B-B14F-4D97-AF65-F5344CB8AC3E}">
        <p14:creationId xmlns:p14="http://schemas.microsoft.com/office/powerpoint/2010/main" val="619273742"/>
      </p:ext>
    </p:extLst>
  </p:cSld>
  <p:clrMapOvr>
    <a:masterClrMapping/>
  </p:clrMapOvr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313</Words>
  <Application>Microsoft Office PowerPoint</Application>
  <PresentationFormat>Widescreen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 Light</vt:lpstr>
      <vt:lpstr>Metropolitan</vt:lpstr>
      <vt:lpstr>Detecting Land Cover Coastline Change in Cedar Key, Florida</vt:lpstr>
      <vt:lpstr>Statement of the Problem</vt:lpstr>
      <vt:lpstr>Study Area</vt:lpstr>
      <vt:lpstr>Methods Using ENVI</vt:lpstr>
      <vt:lpstr>Results</vt:lpstr>
      <vt:lpstr>Results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Land Cover Coastline Change in Cedar Key, Florida</dc:title>
  <dc:creator>Moreno,Melissa M</dc:creator>
  <cp:lastModifiedBy>Moreno,Melissa M</cp:lastModifiedBy>
  <cp:revision>5</cp:revision>
  <dcterms:created xsi:type="dcterms:W3CDTF">2019-04-21T16:53:53Z</dcterms:created>
  <dcterms:modified xsi:type="dcterms:W3CDTF">2019-04-21T17:09:05Z</dcterms:modified>
</cp:coreProperties>
</file>